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26670000" cy="37719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225921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604492" y="21906755"/>
            <a:ext cx="21461016" cy="160536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92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604492" y="15985877"/>
            <a:ext cx="21461016" cy="46533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14600"/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8858250"/>
            <a:ext cx="26670000" cy="2000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3294682" y="10160496"/>
            <a:ext cx="20054591" cy="12136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604492" y="22636013"/>
            <a:ext cx="21461016" cy="2917032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604492" y="25657224"/>
            <a:ext cx="21461016" cy="2317999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2731286" y="27818953"/>
            <a:ext cx="1181383" cy="124976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604492" y="15473660"/>
            <a:ext cx="21461016" cy="6771680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13777763" y="10160496"/>
            <a:ext cx="10938868" cy="168771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953369" y="10160496"/>
            <a:ext cx="10938868" cy="8178106"/>
          </a:xfrm>
          <a:prstGeom prst="rect">
            <a:avLst/>
          </a:prstGeom>
        </p:spPr>
        <p:txBody>
          <a:bodyPr/>
          <a:lstStyle>
            <a:lvl1pPr>
              <a:defRPr sz="232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953369" y="18625095"/>
            <a:ext cx="10938868" cy="8412511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953369" y="9769822"/>
            <a:ext cx="22763262" cy="4427637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1953369" y="9769822"/>
            <a:ext cx="22763262" cy="4427637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1953369" y="14197458"/>
            <a:ext cx="22763262" cy="12892238"/>
          </a:xfrm>
          <a:prstGeom prst="rect">
            <a:avLst/>
          </a:prstGeom>
        </p:spPr>
        <p:txBody>
          <a:bodyPr anchor="ctr"/>
          <a:lstStyle>
            <a:lvl1pPr marL="1703916" indent="-1703916" algn="l">
              <a:spcBef>
                <a:spcPts val="16200"/>
              </a:spcBef>
              <a:buSzPct val="75000"/>
              <a:buChar char="•"/>
              <a:defRPr sz="13800"/>
            </a:lvl1pPr>
            <a:lvl2pPr marL="2148416" indent="-1703916" algn="l">
              <a:spcBef>
                <a:spcPts val="16200"/>
              </a:spcBef>
              <a:buSzPct val="75000"/>
              <a:buChar char="•"/>
              <a:defRPr sz="13800"/>
            </a:lvl2pPr>
            <a:lvl3pPr marL="2592916" indent="-1703916" algn="l">
              <a:spcBef>
                <a:spcPts val="16200"/>
              </a:spcBef>
              <a:buSzPct val="75000"/>
              <a:buChar char="•"/>
              <a:defRPr sz="13800"/>
            </a:lvl3pPr>
            <a:lvl4pPr marL="3037416" indent="-1703916" algn="l">
              <a:spcBef>
                <a:spcPts val="16200"/>
              </a:spcBef>
              <a:buSzPct val="75000"/>
              <a:buChar char="•"/>
              <a:defRPr sz="13800"/>
            </a:lvl4pPr>
            <a:lvl5pPr marL="3481916" indent="-1703916" algn="l">
              <a:spcBef>
                <a:spcPts val="16200"/>
              </a:spcBef>
              <a:buSzPct val="75000"/>
              <a:buChar char="•"/>
              <a:defRPr sz="13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3777763" y="14197458"/>
            <a:ext cx="10938868" cy="12892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1953369" y="9769822"/>
            <a:ext cx="22763262" cy="4427637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1953369" y="14197458"/>
            <a:ext cx="10938868" cy="12892238"/>
          </a:xfrm>
          <a:prstGeom prst="rect">
            <a:avLst/>
          </a:prstGeom>
        </p:spPr>
        <p:txBody>
          <a:bodyPr anchor="ctr"/>
          <a:lstStyle>
            <a:lvl1pPr marL="1322614" indent="-1322614" algn="l">
              <a:spcBef>
                <a:spcPts val="12300"/>
              </a:spcBef>
              <a:buSzPct val="75000"/>
              <a:buChar char="•"/>
              <a:defRPr sz="10800"/>
            </a:lvl1pPr>
            <a:lvl2pPr marL="1665514" indent="-1322614" algn="l">
              <a:spcBef>
                <a:spcPts val="12300"/>
              </a:spcBef>
              <a:buSzPct val="75000"/>
              <a:buChar char="•"/>
              <a:defRPr sz="10800"/>
            </a:lvl2pPr>
            <a:lvl3pPr marL="2008414" indent="-1322614" algn="l">
              <a:spcBef>
                <a:spcPts val="12300"/>
              </a:spcBef>
              <a:buSzPct val="75000"/>
              <a:buChar char="•"/>
              <a:defRPr sz="10800"/>
            </a:lvl3pPr>
            <a:lvl4pPr marL="2351314" indent="-1322614" algn="l">
              <a:spcBef>
                <a:spcPts val="12300"/>
              </a:spcBef>
              <a:buSzPct val="75000"/>
              <a:buChar char="•"/>
              <a:defRPr sz="10800"/>
            </a:lvl4pPr>
            <a:lvl5pPr marL="2694214" indent="-1322614" algn="l">
              <a:spcBef>
                <a:spcPts val="12300"/>
              </a:spcBef>
              <a:buSzPct val="75000"/>
              <a:buChar char="•"/>
              <a:defRPr sz="10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1953369" y="11462742"/>
            <a:ext cx="22763262" cy="14793516"/>
          </a:xfrm>
          <a:prstGeom prst="rect">
            <a:avLst/>
          </a:prstGeom>
        </p:spPr>
        <p:txBody>
          <a:bodyPr anchor="ctr"/>
          <a:lstStyle>
            <a:lvl1pPr marL="1703916" indent="-1703916" algn="l">
              <a:spcBef>
                <a:spcPts val="16200"/>
              </a:spcBef>
              <a:buSzPct val="75000"/>
              <a:buChar char="•"/>
              <a:defRPr sz="13800"/>
            </a:lvl1pPr>
            <a:lvl2pPr marL="2148416" indent="-1703916" algn="l">
              <a:spcBef>
                <a:spcPts val="16200"/>
              </a:spcBef>
              <a:buSzPct val="75000"/>
              <a:buChar char="•"/>
              <a:defRPr sz="13800"/>
            </a:lvl2pPr>
            <a:lvl3pPr marL="2592916" indent="-1703916" algn="l">
              <a:spcBef>
                <a:spcPts val="16200"/>
              </a:spcBef>
              <a:buSzPct val="75000"/>
              <a:buChar char="•"/>
              <a:defRPr sz="13800"/>
            </a:lvl3pPr>
            <a:lvl4pPr marL="3037416" indent="-1703916" algn="l">
              <a:spcBef>
                <a:spcPts val="16200"/>
              </a:spcBef>
              <a:buSzPct val="75000"/>
              <a:buChar char="•"/>
              <a:defRPr sz="13800"/>
            </a:lvl4pPr>
            <a:lvl5pPr marL="3481916" indent="-1703916" algn="l">
              <a:spcBef>
                <a:spcPts val="16200"/>
              </a:spcBef>
              <a:buSzPct val="75000"/>
              <a:buChar char="•"/>
              <a:defRPr sz="13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3777763" y="19302263"/>
            <a:ext cx="10938868" cy="77353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3790515" y="10681394"/>
            <a:ext cx="10938869" cy="77353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1953369" y="10681394"/>
            <a:ext cx="10938868" cy="163562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604492" y="12218044"/>
            <a:ext cx="21461016" cy="677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 anchor="b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604492" y="19172039"/>
            <a:ext cx="21461016" cy="2317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731286" y="27831975"/>
            <a:ext cx="1181383" cy="1249760"/>
          </a:xfrm>
          <a:prstGeom prst="rect">
            <a:avLst/>
          </a:prstGeom>
          <a:ln w="25400">
            <a:miter lim="400000"/>
          </a:ln>
        </p:spPr>
        <p:txBody>
          <a:bodyPr wrap="none" lIns="104179" tIns="104179" rIns="104179" bIns="104179">
            <a:spAutoFit/>
          </a:bodyPr>
          <a:lstStyle>
            <a:lvl1pPr>
              <a:defRPr sz="6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225921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hyperlink" Target="mailto:charles@eddy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39132" r="10546" b="27558"/>
          <a:stretch>
            <a:fillRect/>
          </a:stretch>
        </p:blipFill>
        <p:spPr>
          <a:xfrm>
            <a:off x="-23226" y="-18988"/>
            <a:ext cx="26716491" cy="6045876"/>
          </a:xfrm>
          <a:prstGeom prst="rect">
            <a:avLst/>
          </a:prstGeom>
          <a:ln w="254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23234" y="6301296"/>
            <a:ext cx="5835172" cy="145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6341"/>
                </a:lnTo>
                <a:lnTo>
                  <a:pt x="6308" y="16451"/>
                </a:lnTo>
                <a:lnTo>
                  <a:pt x="4731" y="21600"/>
                </a:lnTo>
                <a:lnTo>
                  <a:pt x="3292" y="16451"/>
                </a:lnTo>
                <a:lnTo>
                  <a:pt x="0" y="16341"/>
                </a:lnTo>
                <a:lnTo>
                  <a:pt x="0" y="0"/>
                </a:lnTo>
                <a:close/>
              </a:path>
            </a:pathLst>
          </a:custGeom>
          <a:solidFill>
            <a:srgbClr val="AE2573"/>
          </a:solidFill>
          <a:ln w="25400">
            <a:miter lim="400000"/>
          </a:ln>
          <a:effectLst>
            <a:outerShdw sx="100000" sy="100000" kx="0" ky="0" algn="b" rotWithShape="0" blurRad="63500" dist="90395" dir="2677413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/>
          <a:lstStyle>
            <a:lvl1pPr algn="l">
              <a:defRPr b="1" sz="5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ANALYSE</a:t>
            </a:r>
          </a:p>
        </p:txBody>
      </p:sp>
      <p:sp>
        <p:nvSpPr>
          <p:cNvPr id="121" name="Shape 121"/>
          <p:cNvSpPr/>
          <p:nvPr/>
        </p:nvSpPr>
        <p:spPr>
          <a:xfrm>
            <a:off x="20103470" y="285927"/>
            <a:ext cx="661776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0" y="0"/>
                </a:moveTo>
                <a:lnTo>
                  <a:pt x="21600" y="0"/>
                </a:lnTo>
                <a:lnTo>
                  <a:pt x="21574" y="21465"/>
                </a:lnTo>
                <a:lnTo>
                  <a:pt x="950" y="21600"/>
                </a:lnTo>
                <a:cubicBezTo>
                  <a:pt x="814" y="21600"/>
                  <a:pt x="712" y="21600"/>
                  <a:pt x="624" y="21570"/>
                </a:cubicBezTo>
                <a:cubicBezTo>
                  <a:pt x="537" y="21539"/>
                  <a:pt x="466" y="21479"/>
                  <a:pt x="393" y="21357"/>
                </a:cubicBezTo>
                <a:cubicBezTo>
                  <a:pt x="312" y="21205"/>
                  <a:pt x="240" y="20963"/>
                  <a:pt x="181" y="20656"/>
                </a:cubicBezTo>
                <a:cubicBezTo>
                  <a:pt x="122" y="20348"/>
                  <a:pt x="76" y="19973"/>
                  <a:pt x="47" y="19554"/>
                </a:cubicBezTo>
                <a:cubicBezTo>
                  <a:pt x="23" y="19171"/>
                  <a:pt x="12" y="18799"/>
                  <a:pt x="6" y="18343"/>
                </a:cubicBezTo>
                <a:cubicBezTo>
                  <a:pt x="0" y="17887"/>
                  <a:pt x="0" y="17346"/>
                  <a:pt x="0" y="16625"/>
                </a:cubicBezTo>
                <a:lnTo>
                  <a:pt x="0" y="4953"/>
                </a:lnTo>
                <a:cubicBezTo>
                  <a:pt x="0" y="4243"/>
                  <a:pt x="0" y="3708"/>
                  <a:pt x="6" y="3254"/>
                </a:cubicBezTo>
                <a:cubicBezTo>
                  <a:pt x="12" y="2801"/>
                  <a:pt x="23" y="2429"/>
                  <a:pt x="47" y="2046"/>
                </a:cubicBezTo>
                <a:cubicBezTo>
                  <a:pt x="76" y="1627"/>
                  <a:pt x="122" y="1252"/>
                  <a:pt x="181" y="944"/>
                </a:cubicBezTo>
                <a:cubicBezTo>
                  <a:pt x="240" y="637"/>
                  <a:pt x="312" y="395"/>
                  <a:pt x="393" y="243"/>
                </a:cubicBezTo>
                <a:cubicBezTo>
                  <a:pt x="466" y="121"/>
                  <a:pt x="537" y="61"/>
                  <a:pt x="625" y="30"/>
                </a:cubicBezTo>
                <a:cubicBezTo>
                  <a:pt x="713" y="0"/>
                  <a:pt x="816" y="0"/>
                  <a:pt x="955" y="0"/>
                </a:cubicBezTo>
                <a:lnTo>
                  <a:pt x="950" y="0"/>
                </a:lnTo>
                <a:close/>
              </a:path>
            </a:pathLst>
          </a:custGeom>
          <a:solidFill>
            <a:srgbClr val="AE2573"/>
          </a:solidFill>
          <a:ln w="254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Perfectible Yann</a:t>
            </a:r>
          </a:p>
        </p:txBody>
      </p:sp>
      <p:sp>
        <p:nvSpPr>
          <p:cNvPr id="122" name="Shape 122"/>
          <p:cNvSpPr/>
          <p:nvPr/>
        </p:nvSpPr>
        <p:spPr>
          <a:xfrm>
            <a:off x="23509361" y="1738986"/>
            <a:ext cx="3211871" cy="978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0" y="0"/>
                </a:moveTo>
                <a:lnTo>
                  <a:pt x="21600" y="0"/>
                </a:lnTo>
                <a:lnTo>
                  <a:pt x="21574" y="21465"/>
                </a:lnTo>
                <a:lnTo>
                  <a:pt x="950" y="21600"/>
                </a:lnTo>
                <a:cubicBezTo>
                  <a:pt x="814" y="21600"/>
                  <a:pt x="712" y="21600"/>
                  <a:pt x="624" y="21570"/>
                </a:cubicBezTo>
                <a:cubicBezTo>
                  <a:pt x="537" y="21539"/>
                  <a:pt x="466" y="21479"/>
                  <a:pt x="393" y="21357"/>
                </a:cubicBezTo>
                <a:cubicBezTo>
                  <a:pt x="312" y="21205"/>
                  <a:pt x="240" y="20963"/>
                  <a:pt x="181" y="20656"/>
                </a:cubicBezTo>
                <a:cubicBezTo>
                  <a:pt x="122" y="20348"/>
                  <a:pt x="76" y="19973"/>
                  <a:pt x="47" y="19554"/>
                </a:cubicBezTo>
                <a:cubicBezTo>
                  <a:pt x="23" y="19171"/>
                  <a:pt x="12" y="18799"/>
                  <a:pt x="6" y="18343"/>
                </a:cubicBezTo>
                <a:cubicBezTo>
                  <a:pt x="0" y="17887"/>
                  <a:pt x="0" y="17346"/>
                  <a:pt x="0" y="16625"/>
                </a:cubicBezTo>
                <a:lnTo>
                  <a:pt x="0" y="4953"/>
                </a:lnTo>
                <a:cubicBezTo>
                  <a:pt x="0" y="4243"/>
                  <a:pt x="0" y="3708"/>
                  <a:pt x="6" y="3254"/>
                </a:cubicBezTo>
                <a:cubicBezTo>
                  <a:pt x="12" y="2801"/>
                  <a:pt x="23" y="2429"/>
                  <a:pt x="47" y="2046"/>
                </a:cubicBezTo>
                <a:cubicBezTo>
                  <a:pt x="76" y="1627"/>
                  <a:pt x="122" y="1252"/>
                  <a:pt x="181" y="944"/>
                </a:cubicBezTo>
                <a:cubicBezTo>
                  <a:pt x="240" y="637"/>
                  <a:pt x="312" y="395"/>
                  <a:pt x="393" y="243"/>
                </a:cubicBezTo>
                <a:cubicBezTo>
                  <a:pt x="466" y="121"/>
                  <a:pt x="537" y="61"/>
                  <a:pt x="625" y="30"/>
                </a:cubicBezTo>
                <a:cubicBezTo>
                  <a:pt x="713" y="0"/>
                  <a:pt x="816" y="0"/>
                  <a:pt x="955" y="0"/>
                </a:cubicBezTo>
                <a:lnTo>
                  <a:pt x="950" y="0"/>
                </a:lnTo>
                <a:close/>
              </a:path>
            </a:pathLst>
          </a:custGeom>
          <a:solidFill>
            <a:srgbClr val="AE2573"/>
          </a:solidFill>
          <a:ln w="254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 anchor="ctr"/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e-Services</a:t>
            </a:r>
          </a:p>
        </p:txBody>
      </p:sp>
      <p:sp>
        <p:nvSpPr>
          <p:cNvPr id="123" name="Shape 123"/>
          <p:cNvSpPr/>
          <p:nvPr/>
        </p:nvSpPr>
        <p:spPr>
          <a:xfrm>
            <a:off x="-21304" y="412134"/>
            <a:ext cx="16234790" cy="2545160"/>
          </a:xfrm>
          <a:prstGeom prst="rect">
            <a:avLst/>
          </a:prstGeom>
          <a:solidFill>
            <a:srgbClr val="000000">
              <a:alpha val="55525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 anchor="ctr">
            <a:spAutoFit/>
          </a:bodyPr>
          <a:lstStyle>
            <a:lvl1pPr algn="l">
              <a:defRPr sz="7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Conception d’une application de gestion des stagiaires</a:t>
            </a:r>
          </a:p>
        </p:txBody>
      </p:sp>
      <p:sp>
        <p:nvSpPr>
          <p:cNvPr id="124" name="Shape 124"/>
          <p:cNvSpPr/>
          <p:nvPr/>
        </p:nvSpPr>
        <p:spPr>
          <a:xfrm>
            <a:off x="12086535" y="6301296"/>
            <a:ext cx="7176770" cy="145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6341"/>
                </a:lnTo>
                <a:lnTo>
                  <a:pt x="6308" y="16451"/>
                </a:lnTo>
                <a:lnTo>
                  <a:pt x="4731" y="21600"/>
                </a:lnTo>
                <a:lnTo>
                  <a:pt x="3292" y="16451"/>
                </a:lnTo>
                <a:lnTo>
                  <a:pt x="0" y="16341"/>
                </a:lnTo>
                <a:lnTo>
                  <a:pt x="0" y="0"/>
                </a:lnTo>
                <a:close/>
              </a:path>
            </a:pathLst>
          </a:custGeom>
          <a:solidFill>
            <a:srgbClr val="AE2573"/>
          </a:solidFill>
          <a:ln w="25400">
            <a:miter lim="400000"/>
          </a:ln>
          <a:effectLst>
            <a:outerShdw sx="100000" sy="100000" kx="0" ky="0" algn="b" rotWithShape="0" blurRad="63500" dist="90395" dir="2677413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/>
          <a:lstStyle>
            <a:lvl1pPr algn="l">
              <a:defRPr b="1" sz="5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RÉALISATION</a:t>
            </a:r>
          </a:p>
        </p:txBody>
      </p:sp>
      <p:graphicFrame>
        <p:nvGraphicFramePr>
          <p:cNvPr id="125" name="Table 125"/>
          <p:cNvGraphicFramePr/>
          <p:nvPr/>
        </p:nvGraphicFramePr>
        <p:xfrm>
          <a:off x="197941" y="8221265"/>
          <a:ext cx="8161677" cy="35582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161676"/>
              </a:tblGrid>
              <a:tr h="90879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Contexte de départ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885634">
                <a:tc>
                  <a:txBody>
                    <a:bodyPr/>
                    <a:lstStyle/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Plus de 200 stages par an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Plus de 70 professeurs, tuteurs potentiels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Plus de 15 responsables de formation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Plusieurs responsables de stages</a:t>
                      </a:r>
                    </a:p>
                    <a:p>
                      <a:pPr algn="l" defTabSz="914400"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</a:p>
                    <a:p>
                      <a:pPr algn="l" defTabSz="914400"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Outils utilisés pour associer un tuteur à un stagiaire : mails et tableurs</a:t>
                      </a:r>
                    </a:p>
                  </a:txBody>
                  <a:tcPr marL="50800" marR="50800" marT="50800" marB="50800" anchor="b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Table 126"/>
          <p:cNvGraphicFramePr/>
          <p:nvPr/>
        </p:nvGraphicFramePr>
        <p:xfrm>
          <a:off x="197941" y="14693900"/>
          <a:ext cx="20317981" cy="8179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61676"/>
              </a:tblGrid>
              <a:tr h="81795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Problème(s) identifié(s)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2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502" y="15634482"/>
            <a:ext cx="8411190" cy="6803354"/>
          </a:xfrm>
          <a:prstGeom prst="rect">
            <a:avLst/>
          </a:prstGeom>
          <a:ln w="254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1373486" y="22662058"/>
            <a:ext cx="7607192" cy="406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130300"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190500" indent="-190500" algn="l" defTabSz="1130300">
              <a:buSzPct val="100000"/>
              <a:buFont typeface="Lucida Grande"/>
              <a:buChar char="‣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Les négociations impliquent trop de mails : protocole de rédaction fastidieux, risque d’oubli de destinataires, conservation des mails par le responsable (plusieurs centaines de mail).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190500" indent="-190500" algn="l" defTabSz="1130300">
              <a:buSzPct val="100000"/>
              <a:buFont typeface="Lucida Grande"/>
              <a:buChar char="‣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L’accès aux données = des mails au responsable + un travail de sa part</a:t>
            </a:r>
            <a:br/>
            <a:r>
              <a:t>Travail inutile et temps d’accès à l’information trop long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190500" indent="-190500" algn="l" defTabSz="1130300">
              <a:buSzPct val="100000"/>
              <a:buFont typeface="Lucida Grande"/>
              <a:buChar char="‣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Des tâches peuvent être automatisées : rappeler que des étudiants sont «seuls», rappeler de trouver un tuteur...</a:t>
            </a:r>
          </a:p>
        </p:txBody>
      </p:sp>
      <p:pic>
        <p:nvPicPr>
          <p:cNvPr id="129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141" y="23093858"/>
            <a:ext cx="901701" cy="901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50000"/>
              </a:srgbClr>
            </a:outerShdw>
          </a:effectLst>
        </p:spPr>
      </p:pic>
      <p:pic>
        <p:nvPicPr>
          <p:cNvPr id="130" name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341" y="24655958"/>
            <a:ext cx="762001" cy="762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50000"/>
              </a:srgbClr>
            </a:outerShdw>
          </a:effectLst>
        </p:spPr>
      </p:pic>
      <p:pic>
        <p:nvPicPr>
          <p:cNvPr id="131" name="dropped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448716">
            <a:off x="293341" y="25849758"/>
            <a:ext cx="1003301" cy="1003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132" name="Table 132"/>
          <p:cNvGraphicFramePr/>
          <p:nvPr/>
        </p:nvGraphicFramePr>
        <p:xfrm>
          <a:off x="197941" y="28128602"/>
          <a:ext cx="20317981" cy="8179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61676"/>
              </a:tblGrid>
              <a:tr h="81795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Objectifs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3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0728" y="29278833"/>
            <a:ext cx="8606738" cy="6045994"/>
          </a:xfrm>
          <a:prstGeom prst="rect">
            <a:avLst/>
          </a:prstGeom>
          <a:ln w="25400">
            <a:miter lim="400000"/>
          </a:ln>
        </p:spPr>
      </p:pic>
      <p:graphicFrame>
        <p:nvGraphicFramePr>
          <p:cNvPr id="134" name="Table 134"/>
          <p:cNvGraphicFramePr/>
          <p:nvPr/>
        </p:nvGraphicFramePr>
        <p:xfrm>
          <a:off x="12121359" y="8355958"/>
          <a:ext cx="14540820" cy="8306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40819"/>
              </a:tblGrid>
              <a:tr h="8243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Choix technologiques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5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411078" y="9447657"/>
            <a:ext cx="6388230" cy="2341644"/>
          </a:xfrm>
          <a:prstGeom prst="rect">
            <a:avLst/>
          </a:prstGeom>
          <a:ln w="25400">
            <a:miter lim="400000"/>
          </a:ln>
        </p:spPr>
      </p:pic>
      <p:graphicFrame>
        <p:nvGraphicFramePr>
          <p:cNvPr id="136" name="Table 136"/>
          <p:cNvGraphicFramePr/>
          <p:nvPr/>
        </p:nvGraphicFramePr>
        <p:xfrm>
          <a:off x="12121359" y="12932853"/>
          <a:ext cx="14540820" cy="8306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40819"/>
              </a:tblGrid>
              <a:tr h="8243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Plan de mise en oeuvre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7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029568" y="14018418"/>
            <a:ext cx="13408433" cy="6465512"/>
          </a:xfrm>
          <a:prstGeom prst="rect">
            <a:avLst/>
          </a:prstGeom>
          <a:ln w="25400">
            <a:miter lim="400000"/>
          </a:ln>
        </p:spPr>
      </p:pic>
      <p:graphicFrame>
        <p:nvGraphicFramePr>
          <p:cNvPr id="138" name="Table 138"/>
          <p:cNvGraphicFramePr/>
          <p:nvPr/>
        </p:nvGraphicFramePr>
        <p:xfrm>
          <a:off x="12117915" y="22028367"/>
          <a:ext cx="14547708" cy="8306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47707"/>
              </a:tblGrid>
              <a:tr h="8243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Résultats : Quelques écrans &amp; des chiffres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39" name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589486" y="23732721"/>
            <a:ext cx="4813386" cy="4441299"/>
          </a:xfrm>
          <a:prstGeom prst="rect">
            <a:avLst/>
          </a:prstGeom>
          <a:ln w="254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20910078" y="23200518"/>
            <a:ext cx="6172201" cy="45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600200">
              <a:defRPr b="1"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 proposer pour suivre des étudiants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16612313" y="23732721"/>
            <a:ext cx="4242942" cy="4169648"/>
            <a:chOff x="0" y="0"/>
            <a:chExt cx="4242941" cy="4169646"/>
          </a:xfrm>
        </p:grpSpPr>
        <p:pic>
          <p:nvPicPr>
            <p:cNvPr id="141" name="dropped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4242942" cy="4169647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42" name="Shape 142"/>
            <p:cNvSpPr/>
            <p:nvPr/>
          </p:nvSpPr>
          <p:spPr>
            <a:xfrm>
              <a:off x="702473" y="561978"/>
              <a:ext cx="955365" cy="234159"/>
            </a:xfrm>
            <a:prstGeom prst="rect">
              <a:avLst/>
            </a:prstGeom>
            <a:solidFill>
              <a:srgbClr val="254A1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b="1"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Charles Éhédy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226987" y="899166"/>
              <a:ext cx="955365" cy="168595"/>
            </a:xfrm>
            <a:prstGeom prst="rect">
              <a:avLst/>
            </a:prstGeom>
            <a:solidFill>
              <a:srgbClr val="254A1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130300">
                <a:defRPr b="1"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Microcrosoft</a:t>
              </a:r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2202052" y="23732721"/>
            <a:ext cx="3953569" cy="4441299"/>
            <a:chOff x="0" y="0"/>
            <a:chExt cx="3953567" cy="4441297"/>
          </a:xfrm>
        </p:grpSpPr>
        <p:pic>
          <p:nvPicPr>
            <p:cNvPr id="145" name="dropped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3953568" cy="444129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46" name="Shape 146"/>
            <p:cNvSpPr/>
            <p:nvPr/>
          </p:nvSpPr>
          <p:spPr>
            <a:xfrm>
              <a:off x="1699936" y="563407"/>
              <a:ext cx="1068533" cy="203993"/>
            </a:xfrm>
            <a:prstGeom prst="rect">
              <a:avLst/>
            </a:prstGeom>
            <a:solidFill>
              <a:srgbClr val="254A1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b="1"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Charles Éhédy</a:t>
              </a:r>
            </a:p>
          </p:txBody>
        </p:sp>
        <p:pic>
          <p:nvPicPr>
            <p:cNvPr id="147" name="dropped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87362" y="777113"/>
              <a:ext cx="1175385" cy="12011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48" name="Shape 148"/>
            <p:cNvSpPr/>
            <p:nvPr/>
          </p:nvSpPr>
          <p:spPr>
            <a:xfrm>
              <a:off x="1699936" y="728544"/>
              <a:ext cx="1068533" cy="203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Microcrosoft</a:t>
              </a:r>
            </a:p>
          </p:txBody>
        </p:sp>
        <p:pic>
          <p:nvPicPr>
            <p:cNvPr id="149" name="dropped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48506" y="1117101"/>
              <a:ext cx="832623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0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58220" y="1515372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1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58220" y="1719364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2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59352" y="2321627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3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59352" y="2515906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4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59352" y="2700471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5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59352" y="2904463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56" name="droppedImage.pn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069065" y="3098741"/>
              <a:ext cx="874254" cy="1165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57" name="Shape 157"/>
            <p:cNvSpPr/>
            <p:nvPr/>
          </p:nvSpPr>
          <p:spPr>
            <a:xfrm>
              <a:off x="1612511" y="1078245"/>
              <a:ext cx="1068533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sz="1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Niou Hillorque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661080" y="1476516"/>
              <a:ext cx="1068533" cy="203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charles@eddy.com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661080" y="1661080"/>
              <a:ext cx="1068533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charles.ehedy@etu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2020496" y="2273058"/>
              <a:ext cx="1068532" cy="203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Bob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2039924" y="2467336"/>
              <a:ext cx="1068532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Sinclair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2049637" y="2681043"/>
              <a:ext cx="1068533" cy="203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DJ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049637" y="3059886"/>
              <a:ext cx="1068533" cy="2039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bob@sincla.ir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2020496" y="3710718"/>
              <a:ext cx="1068532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2012-04-02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2020496" y="3904997"/>
              <a:ext cx="1068532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2012-07-02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2020496" y="3516440"/>
              <a:ext cx="1068532" cy="2039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1130300">
                <a:defRPr sz="1100">
                  <a:latin typeface="Arial"/>
                  <a:ea typeface="Arial"/>
                  <a:cs typeface="Arial"/>
                  <a:sym typeface="Arial"/>
                  <a:hlinkClick r:id="rId15" invalidUrl="" action="" tgtFrame="" tooltip="" history="1" highlightClick="0" endSnd="0"/>
                </a:defRPr>
              </a:lvl1pPr>
            </a:lstStyle>
            <a:p>
              <a:pPr/>
              <a:r>
                <a:rPr>
                  <a:hlinkClick r:id="rId15" invalidUrl="" action="" tgtFrame="" tooltip="" history="1" highlightClick="0" endSnd="0"/>
                </a:rPr>
                <a:t>2012-03-12</a:t>
              </a:r>
            </a:p>
          </p:txBody>
        </p:sp>
      </p:grpSp>
      <p:sp>
        <p:nvSpPr>
          <p:cNvPr id="168" name="Shape 168"/>
          <p:cNvSpPr/>
          <p:nvPr/>
        </p:nvSpPr>
        <p:spPr>
          <a:xfrm>
            <a:off x="12057366" y="23200518"/>
            <a:ext cx="4242942" cy="45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600200">
              <a:defRPr b="1"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Description administrative</a:t>
            </a:r>
          </a:p>
        </p:txBody>
      </p:sp>
      <p:sp>
        <p:nvSpPr>
          <p:cNvPr id="169" name="Shape 169"/>
          <p:cNvSpPr/>
          <p:nvPr/>
        </p:nvSpPr>
        <p:spPr>
          <a:xfrm>
            <a:off x="17196758" y="23200518"/>
            <a:ext cx="2816871" cy="45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600200">
              <a:defRPr b="1" sz="24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Rencontre tuteur</a:t>
            </a:r>
          </a:p>
        </p:txBody>
      </p:sp>
      <p:sp>
        <p:nvSpPr>
          <p:cNvPr id="170" name="Shape 170"/>
          <p:cNvSpPr/>
          <p:nvPr/>
        </p:nvSpPr>
        <p:spPr>
          <a:xfrm>
            <a:off x="13503061" y="28475343"/>
            <a:ext cx="9269958" cy="38659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4179" tIns="104179" rIns="104179" bIns="104179" anchor="ctr">
            <a:spAutoFit/>
          </a:bodyPr>
          <a:lstStyle/>
          <a:p>
            <a:pPr algn="l" defTabSz="1130300"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70 classes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Taille moyenne d’une classe : 115 lignes (max : 210)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Taille moyenne d’une fonction : 13 lignes (max : 31)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Patterns utilisés : MVC, type-object, proxy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Toutes les fonctions ont leur fonction de test associée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5 scénarios de tests ont été implémentés</a:t>
            </a:r>
          </a:p>
          <a:p>
            <a:pPr marL="190500" indent="-190500" algn="l" defTabSz="1130300">
              <a:buSzPct val="100000"/>
              <a:buFont typeface="Lucida Grande"/>
              <a:buChar char="‣"/>
              <a:defRPr sz="2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Chaque grande fonctionnalité realisé a eu + de 80 % de satisfaction (sur 20 testeurs)</a:t>
            </a:r>
          </a:p>
        </p:txBody>
      </p:sp>
      <p:graphicFrame>
        <p:nvGraphicFramePr>
          <p:cNvPr id="171" name="Table 171"/>
          <p:cNvGraphicFramePr/>
          <p:nvPr/>
        </p:nvGraphicFramePr>
        <p:xfrm>
          <a:off x="12018095" y="33847428"/>
          <a:ext cx="8161678" cy="35582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627747"/>
              </a:tblGrid>
              <a:tr h="90879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4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Indicateurs de validation</a:t>
                      </a:r>
                    </a:p>
                  </a:txBody>
                  <a:tcPr marL="50800" marR="50800" marT="50800" marB="50800" anchor="t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464994">
                <a:tc>
                  <a:txBody>
                    <a:bodyPr/>
                    <a:lstStyle/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6 sprints &gt; 5 tests utilisateurs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Panel utilisateurs : 6 professeurs et 3 étudiants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80 % de la solution est validé par les utilisateurs</a:t>
                      </a:r>
                    </a:p>
                    <a:p>
                      <a:pPr marL="518583" indent="-518583" algn="l" defTabSz="914400">
                        <a:buSzPct val="75000"/>
                        <a:buChar char="-"/>
                        <a:defRPr sz="3200"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t>Couverture de tests : 87%</a:t>
                      </a:r>
                    </a:p>
                  </a:txBody>
                  <a:tcPr marL="50800" marR="50800" marT="50800" marB="50800" anchor="t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01600" dist="254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>
          <a:outerShdw sx="100000" sy="100000" kx="0" ky="0" algn="b" rotWithShape="0" blurRad="762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4179" tIns="104179" rIns="104179" bIns="104179" numCol="1" spcCol="38100" rtlCol="0" anchor="ctr" upright="0">
        <a:spAutoFit/>
      </a:bodyPr>
      <a:lstStyle>
        <a:defPPr marL="0" marR="0" indent="0" algn="ctr" defTabSz="225921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4179" tIns="104179" rIns="104179" bIns="104179" numCol="1" spcCol="38100" rtlCol="0" anchor="ctr" upright="0">
        <a:spAutoFit/>
      </a:bodyPr>
      <a:lstStyle>
        <a:defPPr marL="0" marR="0" indent="0" algn="ctr" defTabSz="225921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01600" dist="254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>
          <a:outerShdw sx="100000" sy="100000" kx="0" ky="0" algn="b" rotWithShape="0" blurRad="762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4179" tIns="104179" rIns="104179" bIns="104179" numCol="1" spcCol="38100" rtlCol="0" anchor="ctr" upright="0">
        <a:spAutoFit/>
      </a:bodyPr>
      <a:lstStyle>
        <a:defPPr marL="0" marR="0" indent="0" algn="ctr" defTabSz="225921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4179" tIns="104179" rIns="104179" bIns="104179" numCol="1" spcCol="38100" rtlCol="0" anchor="ctr" upright="0">
        <a:spAutoFit/>
      </a:bodyPr>
      <a:lstStyle>
        <a:defPPr marL="0" marR="0" indent="0" algn="ctr" defTabSz="225921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